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ED371-6E7F-4EBC-82D5-4A8C758A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15EAC5-4DDC-4A57-8854-84B7955BF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3AAD2A-4AD4-4153-8B35-09A9CF63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2DC7A-1D62-4A4D-9627-F67169473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2BC511-F262-486C-9F27-F937AC29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46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ECC8D-B7AF-4661-BBDB-2FEC8A297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280AA1-822A-487D-A200-5CA117834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BEA77A-6873-415E-9F40-06F5CD0C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3905C7-1D1C-42AF-A106-2D492EBA5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A89E56-1669-453B-92D3-E6960B1F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836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368F6C-A532-475D-8D8B-8CEE44953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A3B36F-9D39-4D62-B0B8-744F90C2C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7CBD4E-0E8B-422A-B57E-0BDDD7BB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621301-7C4D-4354-A35B-F1D22C4B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8E0CCE-5B4A-43F6-978E-E4C9C1B0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83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D9B29-11E8-4352-83FE-CF9D895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2C473-BE97-404D-A0CD-982BDD583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49566-4AED-4126-B735-35D7C9B7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385D0B-5B02-482D-8AE1-D0D19E60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F14383-DD29-4906-A857-034F5F97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730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FED0D-7DC8-4640-A758-86C6788F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2C28A0-0FF6-43C3-938C-2EA690E31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4E533-9171-4D42-BEBB-F729BE44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851EDE-3763-474F-8FF8-E018BCDB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D972FC-AAF9-41E6-B686-C8A69D2C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772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37326-587E-481E-81E5-81D2D08E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A8B46-F3CC-4DCE-9E19-4F9C0D30D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D5AEF-F130-49C2-8E35-E3ABE7CEC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848AF-E916-4401-A21A-AA1C62034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462BA8-D1E6-45CE-BA86-ECF8B555F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CF7BE4-5FB7-46A1-8BB5-474AF40B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883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62082-61C6-454B-B7F3-F6FFFDEC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FDD580-74D8-4F30-8DF7-FEE546067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87A149-0E0D-4A2D-84E3-5C77389A9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06AEEA-61CF-41FE-9F39-EDA6D0C71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88484A-A2E5-4D74-B217-88D781196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012F37-E562-41FA-AEC5-3BD4F0B3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3EFC7E-891B-4F23-A596-7AD99419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9635E6-4394-438D-B9C9-5B3BE73BD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6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F32BE-1176-4039-98AC-58B56C0F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68DF5E-9FBA-473B-A8F2-E636BD8B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A530BA-900D-449E-AC35-A12B0748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5F6BF-345C-445C-9350-43BCAED2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21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A28624-0FBC-43F8-91DD-B74B09E87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B9BC3E-592D-4A09-97E0-1FE90CE9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FCB423-4C57-4170-8800-D5102A3A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4D650-78C2-4479-AC34-548CC0AE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CEB9D-96AE-41C1-9AD5-CFED9195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2EA694-918D-46B1-A9DB-61E7B1972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20CD65-6091-451E-A169-B220F761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C17D3B-E0E4-45BD-8421-BC22A01F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4FE5F2-FF66-4B6B-BBFE-7CF95ACBE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4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D3BBE-CBB9-4209-B534-0ED3FCFC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553857-5ADD-464F-9BE2-A0417711F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6A78E3-3C7E-48C1-9A41-A1745E7A2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1076DE-0A2B-4DDB-A4AE-8D3C701E0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51FFEA-75FB-435E-8F45-38B52F53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5EDF78-1B9E-446E-865E-C002F1A4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02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75EAF8-D879-48DF-A9FB-4F2C32E9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6F2D17-8DF8-49CA-B917-EBBC569C9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AD2D53-A1E4-47CC-A08B-29AC1B507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88D07-CE52-48C6-950F-AECD9645AD8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D6C7E-AC3B-40BC-B387-1DFD030B7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B7333E-C7A9-4833-ACB1-BFECEB8AA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5AF0B-2EAE-417C-ABE0-506BB0D7F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30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036E28-9C65-4CC0-96A3-B40A98F93376}"/>
              </a:ext>
            </a:extLst>
          </p:cNvPr>
          <p:cNvSpPr txBox="1"/>
          <p:nvPr/>
        </p:nvSpPr>
        <p:spPr>
          <a:xfrm>
            <a:off x="430695" y="646954"/>
            <a:ext cx="101114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000" b="1" dirty="0"/>
              <a:t>安装服务器登陆软件，如图</a:t>
            </a:r>
            <a:r>
              <a:rPr lang="en-US" altLang="zh-CN" sz="2000" b="1" dirty="0"/>
              <a:t>1</a:t>
            </a:r>
          </a:p>
          <a:p>
            <a:pPr marL="514350" indent="-514350">
              <a:buAutoNum type="arabicPeriod"/>
            </a:pPr>
            <a:r>
              <a:rPr lang="zh-CN" altLang="en-US" sz="2000" b="1" dirty="0"/>
              <a:t>双击 </a:t>
            </a:r>
            <a:r>
              <a:rPr lang="en-US" altLang="zh-CN" sz="2000" b="1" dirty="0"/>
              <a:t>SSH Secure File Transfer Client</a:t>
            </a:r>
            <a:r>
              <a:rPr lang="zh-CN" altLang="en-US" sz="2000" b="1" dirty="0"/>
              <a:t>，显示图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，点击红色方框的 </a:t>
            </a:r>
            <a:r>
              <a:rPr lang="en-US" altLang="zh-CN" sz="2000" b="1" dirty="0"/>
              <a:t>Quick connect</a:t>
            </a:r>
            <a:r>
              <a:rPr lang="zh-CN" altLang="en-US" sz="2000" b="1" dirty="0"/>
              <a:t>，显示图</a:t>
            </a:r>
            <a:r>
              <a:rPr lang="en-US" altLang="zh-CN" sz="2000" b="1" dirty="0"/>
              <a:t>3</a:t>
            </a:r>
          </a:p>
          <a:p>
            <a:pPr marL="514350" indent="-514350">
              <a:buAutoNum type="arabicPeriod"/>
            </a:pPr>
            <a:r>
              <a:rPr lang="zh-CN" altLang="en-US" sz="2000" b="1" dirty="0"/>
              <a:t>输入</a:t>
            </a:r>
            <a:r>
              <a:rPr lang="en-US" altLang="zh-CN" sz="2000" b="1" dirty="0"/>
              <a:t>IP</a:t>
            </a:r>
            <a:r>
              <a:rPr lang="zh-CN" altLang="en-US" sz="2000" b="1" dirty="0"/>
              <a:t>地址和用户名（注意大小写，图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显示的举例是产量组的账号），单击</a:t>
            </a:r>
            <a:r>
              <a:rPr lang="en-US" altLang="zh-CN" sz="2000" b="1" dirty="0"/>
              <a:t>Connect</a:t>
            </a:r>
            <a:r>
              <a:rPr lang="zh-CN" altLang="en-US" sz="2000" b="1" dirty="0"/>
              <a:t>，显示图</a:t>
            </a:r>
            <a:r>
              <a:rPr lang="en-US" altLang="zh-CN" sz="2000" b="1" dirty="0"/>
              <a:t>4.</a:t>
            </a:r>
          </a:p>
          <a:p>
            <a:pPr marL="514350" indent="-514350">
              <a:buAutoNum type="arabicPeriod"/>
            </a:pPr>
            <a:r>
              <a:rPr lang="zh-CN" altLang="en-US" sz="2000" b="1" dirty="0"/>
              <a:t>输入密码（密码联系各组相关负责人）。</a:t>
            </a:r>
            <a:endParaRPr lang="en-US" altLang="zh-CN" sz="2000" b="1" dirty="0"/>
          </a:p>
          <a:p>
            <a:pPr marL="514350" indent="-514350">
              <a:buAutoNum type="arabicPeriod"/>
            </a:pPr>
            <a:endParaRPr lang="zh-CN" altLang="en-US" sz="20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647EC6-1598-4CF0-B9BD-DE1CF2A0AE2C}"/>
              </a:ext>
            </a:extLst>
          </p:cNvPr>
          <p:cNvGrpSpPr/>
          <p:nvPr/>
        </p:nvGrpSpPr>
        <p:grpSpPr>
          <a:xfrm>
            <a:off x="1095345" y="2660045"/>
            <a:ext cx="1222513" cy="3253793"/>
            <a:chOff x="1567069" y="3222392"/>
            <a:chExt cx="1222513" cy="325379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51DBC2C-1C87-4F23-A282-75020239A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7069" y="3222392"/>
              <a:ext cx="1083366" cy="288446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AB13461-B467-4DBB-BF98-8B889061ECE5}"/>
                </a:ext>
              </a:extLst>
            </p:cNvPr>
            <p:cNvSpPr txBox="1"/>
            <p:nvPr/>
          </p:nvSpPr>
          <p:spPr>
            <a:xfrm>
              <a:off x="1795669" y="6106853"/>
              <a:ext cx="99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图</a:t>
              </a:r>
              <a:r>
                <a:rPr lang="en-US" altLang="zh-CN" b="1" dirty="0">
                  <a:solidFill>
                    <a:srgbClr val="FF0000"/>
                  </a:solidFill>
                </a:rPr>
                <a:t>1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A8FF45-D0A8-4654-ACDD-FCAFFCF88D0C}"/>
              </a:ext>
            </a:extLst>
          </p:cNvPr>
          <p:cNvGrpSpPr/>
          <p:nvPr/>
        </p:nvGrpSpPr>
        <p:grpSpPr>
          <a:xfrm>
            <a:off x="2562201" y="2465362"/>
            <a:ext cx="4336775" cy="4361220"/>
            <a:chOff x="3018182" y="2306971"/>
            <a:chExt cx="4336775" cy="436122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84A65C5-7046-47AA-8387-823B300E8E39}"/>
                </a:ext>
              </a:extLst>
            </p:cNvPr>
            <p:cNvGrpSpPr/>
            <p:nvPr/>
          </p:nvGrpSpPr>
          <p:grpSpPr>
            <a:xfrm>
              <a:off x="3018182" y="2306971"/>
              <a:ext cx="4336775" cy="3991888"/>
              <a:chOff x="3018182" y="2306971"/>
              <a:chExt cx="4336775" cy="3991888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78535D2B-0317-4979-9A3E-09D49F132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8182" y="2306971"/>
                <a:ext cx="4336775" cy="3991888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0491B92-FA16-4B7E-9604-F2315E61BAFB}"/>
                  </a:ext>
                </a:extLst>
              </p:cNvPr>
              <p:cNvSpPr/>
              <p:nvPr/>
            </p:nvSpPr>
            <p:spPr>
              <a:xfrm>
                <a:off x="3034748" y="2888974"/>
                <a:ext cx="1083366" cy="23853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2C69E6C-577E-4751-8BF4-FBD76E8AC8D4}"/>
                </a:ext>
              </a:extLst>
            </p:cNvPr>
            <p:cNvSpPr txBox="1"/>
            <p:nvPr/>
          </p:nvSpPr>
          <p:spPr>
            <a:xfrm>
              <a:off x="4820478" y="6298859"/>
              <a:ext cx="99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图</a:t>
              </a:r>
              <a:r>
                <a:rPr lang="en-US" altLang="zh-CN" b="1" dirty="0">
                  <a:solidFill>
                    <a:srgbClr val="FF0000"/>
                  </a:solidFill>
                </a:rPr>
                <a:t>2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1A71FEE-E511-4F6C-A59F-2154BAF3791A}"/>
              </a:ext>
            </a:extLst>
          </p:cNvPr>
          <p:cNvGrpSpPr/>
          <p:nvPr/>
        </p:nvGrpSpPr>
        <p:grpSpPr>
          <a:xfrm>
            <a:off x="7243054" y="2545605"/>
            <a:ext cx="3790950" cy="1823138"/>
            <a:chOff x="7083287" y="2213733"/>
            <a:chExt cx="3790950" cy="182313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F73E56B-29C0-4D32-A61B-5D0EF3FD7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287" y="2213733"/>
              <a:ext cx="3790950" cy="132397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188D6E0-6F4D-4583-82F3-029B53648C8E}"/>
                </a:ext>
              </a:extLst>
            </p:cNvPr>
            <p:cNvSpPr txBox="1"/>
            <p:nvPr/>
          </p:nvSpPr>
          <p:spPr>
            <a:xfrm>
              <a:off x="8707158" y="3667539"/>
              <a:ext cx="99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图</a:t>
              </a:r>
              <a:r>
                <a:rPr lang="en-US" altLang="zh-CN" b="1" dirty="0">
                  <a:solidFill>
                    <a:srgbClr val="FF0000"/>
                  </a:solidFill>
                </a:rPr>
                <a:t>3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535065F0-3859-4B00-B372-56DE7042F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254" y="4498574"/>
            <a:ext cx="3638550" cy="8286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763EFFF-8A9E-4C97-BF0E-CCF5B83CCC52}"/>
              </a:ext>
            </a:extLst>
          </p:cNvPr>
          <p:cNvSpPr txBox="1"/>
          <p:nvPr/>
        </p:nvSpPr>
        <p:spPr>
          <a:xfrm>
            <a:off x="8866924" y="5586911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29536456-C2CC-4308-BCC0-DCC9CEB63833}"/>
              </a:ext>
            </a:extLst>
          </p:cNvPr>
          <p:cNvSpPr txBox="1">
            <a:spLocks/>
          </p:cNvSpPr>
          <p:nvPr/>
        </p:nvSpPr>
        <p:spPr>
          <a:xfrm>
            <a:off x="4294924" y="185535"/>
            <a:ext cx="4572000" cy="770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FF0000"/>
                </a:solidFill>
              </a:rPr>
              <a:t>一、服务器登陆</a:t>
            </a:r>
          </a:p>
        </p:txBody>
      </p:sp>
    </p:spTree>
    <p:extLst>
      <p:ext uri="{BB962C8B-B14F-4D97-AF65-F5344CB8AC3E}">
        <p14:creationId xmlns:p14="http://schemas.microsoft.com/office/powerpoint/2010/main" val="348292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269C5-DC85-4CEA-9CD6-41B210E3E9F9}"/>
              </a:ext>
            </a:extLst>
          </p:cNvPr>
          <p:cNvSpPr txBox="1">
            <a:spLocks/>
          </p:cNvSpPr>
          <p:nvPr/>
        </p:nvSpPr>
        <p:spPr>
          <a:xfrm>
            <a:off x="4577312" y="387241"/>
            <a:ext cx="4572000" cy="770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FF0000"/>
                </a:solidFill>
              </a:rPr>
              <a:t>四、最小生成树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EA73EF-F245-4524-85F0-77FCC89C2338}"/>
              </a:ext>
            </a:extLst>
          </p:cNvPr>
          <p:cNvSpPr/>
          <p:nvPr/>
        </p:nvSpPr>
        <p:spPr>
          <a:xfrm>
            <a:off x="703729" y="1157681"/>
            <a:ext cx="10784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 dirty="0"/>
              <a:t>点击 </a:t>
            </a:r>
            <a:r>
              <a:rPr lang="en-US" altLang="zh-CN" sz="2000" dirty="0"/>
              <a:t>import data </a:t>
            </a:r>
            <a:r>
              <a:rPr lang="zh-CN" altLang="en-US" sz="2000" dirty="0"/>
              <a:t>按钮，将上一步生成的</a:t>
            </a:r>
            <a:r>
              <a:rPr lang="en-US" altLang="zh-CN" sz="2000" dirty="0"/>
              <a:t>meg </a:t>
            </a:r>
            <a:r>
              <a:rPr lang="zh-CN" altLang="en-US" sz="2000" dirty="0"/>
              <a:t>文件导入</a:t>
            </a:r>
            <a:r>
              <a:rPr lang="en-US" altLang="zh-CN" sz="2000" dirty="0"/>
              <a:t>Arlequin 3.5</a:t>
            </a:r>
            <a:r>
              <a:rPr lang="zh-CN" altLang="en-US" sz="2000" dirty="0"/>
              <a:t>软件，点击“</a:t>
            </a:r>
            <a:r>
              <a:rPr lang="en-US" altLang="zh-CN" sz="2000" dirty="0"/>
              <a:t>TRANSLATE”</a:t>
            </a:r>
            <a:r>
              <a:rPr lang="zh-CN" altLang="en-US" sz="2000" dirty="0"/>
              <a:t>，生成*</a:t>
            </a:r>
            <a:r>
              <a:rPr lang="en-US" altLang="zh-CN" sz="2000" dirty="0"/>
              <a:t>.</a:t>
            </a:r>
            <a:r>
              <a:rPr lang="en-US" altLang="zh-CN" sz="2000" dirty="0" err="1"/>
              <a:t>arp</a:t>
            </a:r>
            <a:r>
              <a:rPr lang="zh-CN" altLang="en-US" sz="2000" dirty="0"/>
              <a:t>格式文件；打开</a:t>
            </a:r>
            <a:r>
              <a:rPr lang="en-US" altLang="zh-CN" sz="2000" dirty="0" err="1"/>
              <a:t>arp</a:t>
            </a:r>
            <a:r>
              <a:rPr lang="zh-CN" altLang="en-US" sz="2000" dirty="0"/>
              <a:t>文件，将</a:t>
            </a:r>
            <a:r>
              <a:rPr lang="en-US" altLang="zh-CN" sz="2000" dirty="0"/>
              <a:t>Data type</a:t>
            </a:r>
            <a:r>
              <a:rPr lang="zh-CN" altLang="en-US" sz="2000" dirty="0"/>
              <a:t>位置处改为</a:t>
            </a:r>
            <a:r>
              <a:rPr lang="en-US" altLang="zh-CN" sz="2000" dirty="0"/>
              <a:t>DNA(</a:t>
            </a:r>
            <a:r>
              <a:rPr lang="zh-CN" altLang="en-US" sz="2000" dirty="0"/>
              <a:t>图</a:t>
            </a:r>
            <a:r>
              <a:rPr lang="en-US" altLang="zh-CN" sz="2000" dirty="0"/>
              <a:t>19)</a:t>
            </a:r>
            <a:r>
              <a:rPr lang="zh-CN" altLang="en-US" sz="2000" dirty="0"/>
              <a:t>，接着点击菜单选项“</a:t>
            </a:r>
            <a:r>
              <a:rPr lang="en-US" altLang="zh-CN" sz="2000" dirty="0"/>
              <a:t>Open project”</a:t>
            </a:r>
            <a:r>
              <a:rPr lang="zh-CN" altLang="en-US" sz="2000" dirty="0"/>
              <a:t>，导入刚刚生成的*</a:t>
            </a:r>
            <a:r>
              <a:rPr lang="en-US" altLang="zh-CN" sz="2000" dirty="0"/>
              <a:t>.</a:t>
            </a:r>
            <a:r>
              <a:rPr lang="en-US" altLang="zh-CN" sz="2000" dirty="0" err="1"/>
              <a:t>arp</a:t>
            </a:r>
            <a:r>
              <a:rPr lang="zh-CN" altLang="en-US" sz="2000" dirty="0"/>
              <a:t>文件设置相关参数（图</a:t>
            </a:r>
            <a:r>
              <a:rPr lang="en-US" altLang="zh-CN" sz="2000" dirty="0"/>
              <a:t>20</a:t>
            </a:r>
            <a:r>
              <a:rPr lang="zh-CN" altLang="en-US" sz="2000" dirty="0"/>
              <a:t>）。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9D0FE7-3306-4F08-96F8-D10AAAD3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12" y="2555968"/>
            <a:ext cx="5273497" cy="27617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BC0E9F-01EC-4EE0-AEEE-71E71F59C375}"/>
              </a:ext>
            </a:extLst>
          </p:cNvPr>
          <p:cNvSpPr/>
          <p:nvPr/>
        </p:nvSpPr>
        <p:spPr>
          <a:xfrm>
            <a:off x="6191333" y="5515653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19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5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DD01AF-55B6-4209-ACE8-D6C12904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30" y="380139"/>
            <a:ext cx="3727004" cy="31741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EEEF5E-361E-4640-805B-6A0597F6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01" y="3429000"/>
            <a:ext cx="4180997" cy="27972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5E3016-27EF-47C7-8742-C1C972EB8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030" y="3215827"/>
            <a:ext cx="4017715" cy="24844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E0551D-417E-4E01-8F98-655A57AA9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901" y="456998"/>
            <a:ext cx="4265702" cy="27204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C87B65-A7DA-45D7-B9DA-4382969871E2}"/>
              </a:ext>
            </a:extLst>
          </p:cNvPr>
          <p:cNvSpPr/>
          <p:nvPr/>
        </p:nvSpPr>
        <p:spPr>
          <a:xfrm>
            <a:off x="5220898" y="6389951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20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460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90EB05-AEA8-4993-A9EE-8B5F3B5FE107}"/>
              </a:ext>
            </a:extLst>
          </p:cNvPr>
          <p:cNvSpPr/>
          <p:nvPr/>
        </p:nvSpPr>
        <p:spPr>
          <a:xfrm>
            <a:off x="735724" y="79474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点击菜单选项“</a:t>
            </a:r>
            <a:r>
              <a:rPr lang="en-US" altLang="zh-CN" dirty="0"/>
              <a:t>Start”</a:t>
            </a:r>
            <a:r>
              <a:rPr lang="zh-CN" altLang="en-US" dirty="0"/>
              <a:t>，即可在浏览器中生成结果；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复制 “</a:t>
            </a:r>
            <a:r>
              <a:rPr lang="en-US" altLang="zh-CN" dirty="0"/>
              <a:t>MINIMUM SPANNING TREE between OTUs”</a:t>
            </a:r>
            <a:r>
              <a:rPr lang="zh-CN" altLang="en-US" dirty="0"/>
              <a:t>目录下的数据，</a:t>
            </a:r>
            <a:r>
              <a:rPr lang="en-US" altLang="zh-CN" dirty="0"/>
              <a:t>excel</a:t>
            </a:r>
            <a:r>
              <a:rPr lang="zh-CN" altLang="en-US" dirty="0"/>
              <a:t>下数据分列，然后保存为*</a:t>
            </a:r>
            <a:r>
              <a:rPr lang="en-US" altLang="zh-CN" dirty="0"/>
              <a:t>.txt</a:t>
            </a:r>
            <a:r>
              <a:rPr lang="zh-CN" altLang="en-US" dirty="0"/>
              <a:t>文件；（图</a:t>
            </a:r>
            <a:r>
              <a:rPr lang="en-US" altLang="zh-CN" dirty="0"/>
              <a:t>21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打开</a:t>
            </a:r>
            <a:r>
              <a:rPr lang="en-US" altLang="zh-CN" dirty="0" err="1"/>
              <a:t>Hapstar</a:t>
            </a:r>
            <a:r>
              <a:rPr lang="en-US" altLang="zh-CN" dirty="0"/>
              <a:t> 0.7</a:t>
            </a:r>
            <a:r>
              <a:rPr lang="zh-CN" altLang="en-US" dirty="0"/>
              <a:t>软件，导入第</a:t>
            </a:r>
            <a:r>
              <a:rPr lang="en-US" altLang="zh-CN" dirty="0"/>
              <a:t>3</a:t>
            </a:r>
            <a:r>
              <a:rPr lang="zh-CN" altLang="en-US" dirty="0"/>
              <a:t>步保存的第二个数据集，即可生成全部材料的最小生成树，打印出来，自己标上单倍型，亚群信息等（图</a:t>
            </a:r>
            <a:r>
              <a:rPr lang="en-US" altLang="zh-CN" dirty="0"/>
              <a:t>22</a:t>
            </a:r>
            <a:r>
              <a:rPr lang="zh-CN" altLang="en-US" dirty="0"/>
              <a:t>）。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在</a:t>
            </a:r>
            <a:r>
              <a:rPr lang="en-US" altLang="zh-CN" dirty="0"/>
              <a:t>PPT</a:t>
            </a:r>
            <a:r>
              <a:rPr lang="zh-CN" altLang="en-US" dirty="0"/>
              <a:t>上根据第</a:t>
            </a:r>
            <a:r>
              <a:rPr lang="en-US" altLang="zh-CN" dirty="0"/>
              <a:t>4</a:t>
            </a:r>
            <a:r>
              <a:rPr lang="zh-CN" altLang="en-US" dirty="0"/>
              <a:t>步的图按实际需要表述的内容来调整树形，并标注相关信息，完成图像绘制（图</a:t>
            </a:r>
            <a:r>
              <a:rPr lang="en-US" altLang="zh-CN" dirty="0"/>
              <a:t>23</a:t>
            </a:r>
            <a:r>
              <a:rPr lang="zh-CN" altLang="en-US" dirty="0"/>
              <a:t>）。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4DD21E-DF53-4702-BB6F-F2055DDF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977" y="794745"/>
            <a:ext cx="2864890" cy="22276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A6A459-0442-4B68-98C9-61A2AD7B9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8534" t="4909" r="1753"/>
          <a:stretch/>
        </p:blipFill>
        <p:spPr>
          <a:xfrm rot="5400000">
            <a:off x="1382863" y="2664232"/>
            <a:ext cx="3131856" cy="44261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604E769-42B8-493D-864A-42DE6B7E443E}"/>
              </a:ext>
            </a:extLst>
          </p:cNvPr>
          <p:cNvSpPr/>
          <p:nvPr/>
        </p:nvSpPr>
        <p:spPr>
          <a:xfrm>
            <a:off x="8700944" y="308259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21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5CC82B-1BC9-4D0E-BA01-16D3A6E1D1BB}"/>
              </a:ext>
            </a:extLst>
          </p:cNvPr>
          <p:cNvSpPr/>
          <p:nvPr/>
        </p:nvSpPr>
        <p:spPr>
          <a:xfrm>
            <a:off x="2948791" y="6480073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22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BBEDBD-81CB-4BE6-ADA4-B6A2842055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16" b="16634"/>
          <a:stretch/>
        </p:blipFill>
        <p:spPr>
          <a:xfrm rot="16200000">
            <a:off x="6884224" y="3259168"/>
            <a:ext cx="2861771" cy="35800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9F5866D-01A1-4A9B-8006-9BAB24A01293}"/>
              </a:ext>
            </a:extLst>
          </p:cNvPr>
          <p:cNvSpPr/>
          <p:nvPr/>
        </p:nvSpPr>
        <p:spPr>
          <a:xfrm>
            <a:off x="8028965" y="650431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23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9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F90769CD-95A1-4A6E-A128-6CB3E15CAEFD}"/>
              </a:ext>
            </a:extLst>
          </p:cNvPr>
          <p:cNvSpPr txBox="1">
            <a:spLocks/>
          </p:cNvSpPr>
          <p:nvPr/>
        </p:nvSpPr>
        <p:spPr>
          <a:xfrm>
            <a:off x="4294924" y="185535"/>
            <a:ext cx="4572000" cy="770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FF0000"/>
                </a:solidFill>
              </a:rPr>
              <a:t>二、单倍型分析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9B6ECA-F6DD-43A5-A5B3-B23026B259F1}"/>
              </a:ext>
            </a:extLst>
          </p:cNvPr>
          <p:cNvSpPr txBox="1"/>
          <p:nvPr/>
        </p:nvSpPr>
        <p:spPr>
          <a:xfrm>
            <a:off x="557303" y="1121504"/>
            <a:ext cx="10111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000" b="1" dirty="0"/>
              <a:t>进入之后建立自己的文件夹，一人一个文件夹，不要重复建立。以马志奇为例，文件夹命名为</a:t>
            </a:r>
            <a:r>
              <a:rPr lang="en-US" altLang="zh-CN" sz="2000" b="1" dirty="0"/>
              <a:t>MZQ(</a:t>
            </a:r>
            <a:r>
              <a:rPr lang="zh-CN" altLang="en-US" sz="2000" b="1" dirty="0"/>
              <a:t>图</a:t>
            </a:r>
            <a:r>
              <a:rPr lang="en-US" altLang="zh-CN" sz="2000" b="1" dirty="0"/>
              <a:t>5)</a:t>
            </a:r>
            <a:r>
              <a:rPr lang="zh-CN" altLang="en-US" sz="2000" b="1" dirty="0"/>
              <a:t>，该文件夹路径即为 “</a:t>
            </a:r>
            <a:r>
              <a:rPr lang="en-US" altLang="zh-CN" sz="2000" b="1" dirty="0"/>
              <a:t>/home/</a:t>
            </a:r>
            <a:r>
              <a:rPr lang="en-US" altLang="zh-CN" sz="2000" b="1" dirty="0" err="1"/>
              <a:t>Rice_yield</a:t>
            </a:r>
            <a:r>
              <a:rPr lang="en-US" altLang="zh-CN" sz="2000" b="1" dirty="0"/>
              <a:t>/MZQ</a:t>
            </a:r>
            <a:r>
              <a:rPr lang="zh-CN" altLang="en-US" sz="2000" b="1" dirty="0"/>
              <a:t>”</a:t>
            </a:r>
            <a:endParaRPr lang="en-US" altLang="zh-CN" sz="2000" b="1" dirty="0"/>
          </a:p>
          <a:p>
            <a:pPr marL="514350" indent="-514350">
              <a:buAutoNum type="arabicPeriod"/>
            </a:pPr>
            <a:endParaRPr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DEE695-2104-4BDE-AEDC-EEF96C930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525" b="54463"/>
          <a:stretch/>
        </p:blipFill>
        <p:spPr>
          <a:xfrm>
            <a:off x="3390201" y="2302697"/>
            <a:ext cx="4980183" cy="19735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192F2C-652A-4514-9F59-1004BD5F544B}"/>
              </a:ext>
            </a:extLst>
          </p:cNvPr>
          <p:cNvSpPr txBox="1"/>
          <p:nvPr/>
        </p:nvSpPr>
        <p:spPr>
          <a:xfrm>
            <a:off x="5613008" y="4160520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0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66562A-55B8-4398-BBB6-1DFB4DBF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29" y="825899"/>
            <a:ext cx="6321291" cy="37803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20EAB3-B68B-45A4-9C39-316421486491}"/>
              </a:ext>
            </a:extLst>
          </p:cNvPr>
          <p:cNvSpPr txBox="1"/>
          <p:nvPr/>
        </p:nvSpPr>
        <p:spPr>
          <a:xfrm>
            <a:off x="374423" y="358396"/>
            <a:ext cx="1011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2. </a:t>
            </a:r>
            <a:r>
              <a:rPr lang="zh-CN" altLang="en-US" sz="2000" b="1" dirty="0"/>
              <a:t>基因型调取：点击红色圆圈内的标识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图</a:t>
            </a:r>
            <a:r>
              <a:rPr lang="en-US" altLang="zh-CN" sz="2000" b="1" dirty="0"/>
              <a:t>6) </a:t>
            </a:r>
            <a:r>
              <a:rPr lang="zh-CN" altLang="en-US" sz="2000" b="1" dirty="0"/>
              <a:t>，弹出命令窗口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图</a:t>
            </a:r>
            <a:r>
              <a:rPr lang="en-US" altLang="zh-CN" sz="2000" b="1" dirty="0"/>
              <a:t>7), </a:t>
            </a:r>
            <a:r>
              <a:rPr lang="zh-CN" altLang="en-US" sz="2000" b="1" dirty="0"/>
              <a:t>输入调取命令，常用命令件下一页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C58E80-20BE-4D35-9F4E-9DCF51A5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9" y="4794629"/>
            <a:ext cx="11182350" cy="17049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3061C0-AA79-4A1A-8D80-5CE436293AB3}"/>
              </a:ext>
            </a:extLst>
          </p:cNvPr>
          <p:cNvSpPr/>
          <p:nvPr/>
        </p:nvSpPr>
        <p:spPr>
          <a:xfrm>
            <a:off x="1153656" y="1990318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3AEF64-CF07-4DDE-AD2C-59CF1794D7FD}"/>
              </a:ext>
            </a:extLst>
          </p:cNvPr>
          <p:cNvSpPr/>
          <p:nvPr/>
        </p:nvSpPr>
        <p:spPr>
          <a:xfrm>
            <a:off x="0" y="5647116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8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9E51AF-DB7C-4E0F-9F4D-42E3929713DE}"/>
              </a:ext>
            </a:extLst>
          </p:cNvPr>
          <p:cNvSpPr/>
          <p:nvPr/>
        </p:nvSpPr>
        <p:spPr>
          <a:xfrm>
            <a:off x="182878" y="1719837"/>
            <a:ext cx="12506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cat </a:t>
            </a:r>
            <a:r>
              <a:rPr lang="en-US" altLang="zh-CN" dirty="0">
                <a:solidFill>
                  <a:srgbClr val="FF0000"/>
                </a:solidFill>
              </a:rPr>
              <a:t>/home/</a:t>
            </a:r>
            <a:r>
              <a:rPr lang="en-US" altLang="zh-CN" dirty="0" err="1">
                <a:solidFill>
                  <a:srgbClr val="FF0000"/>
                </a:solidFill>
              </a:rPr>
              <a:t>rggmb</a:t>
            </a:r>
            <a:r>
              <a:rPr lang="en-US" altLang="zh-CN" dirty="0">
                <a:solidFill>
                  <a:srgbClr val="FF0000"/>
                </a:solidFill>
              </a:rPr>
              <a:t>/data/514data/514SNPs/RefJap7/Rice.514.SNP.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Chr1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| </a:t>
            </a:r>
            <a:r>
              <a:rPr lang="en-US" altLang="zh-CN" dirty="0" err="1"/>
              <a:t>awk</a:t>
            </a:r>
            <a:r>
              <a:rPr lang="en-US" altLang="zh-CN" dirty="0"/>
              <a:t> '$2&lt;=</a:t>
            </a:r>
            <a:r>
              <a:rPr lang="en-US" altLang="zh-CN" dirty="0">
                <a:solidFill>
                  <a:srgbClr val="FF0000"/>
                </a:solidFill>
              </a:rPr>
              <a:t>35475999</a:t>
            </a:r>
            <a:r>
              <a:rPr lang="en-US" altLang="zh-CN" dirty="0"/>
              <a:t> &amp;&amp; $2&gt;=</a:t>
            </a:r>
            <a:r>
              <a:rPr lang="en-US" altLang="zh-CN" dirty="0">
                <a:solidFill>
                  <a:srgbClr val="FF0000"/>
                </a:solidFill>
              </a:rPr>
              <a:t>35473909 </a:t>
            </a:r>
            <a:r>
              <a:rPr lang="en-US" altLang="zh-CN" dirty="0"/>
              <a:t>{print}' &gt; /</a:t>
            </a:r>
            <a:r>
              <a:rPr lang="en-US" altLang="zh-CN" dirty="0">
                <a:solidFill>
                  <a:srgbClr val="FF0000"/>
                </a:solidFill>
              </a:rPr>
              <a:t>home/</a:t>
            </a:r>
            <a:r>
              <a:rPr lang="en-US" altLang="zh-CN" dirty="0" err="1">
                <a:solidFill>
                  <a:srgbClr val="FF0000"/>
                </a:solidFill>
              </a:rPr>
              <a:t>Rice_yield</a:t>
            </a:r>
            <a:r>
              <a:rPr lang="en-US" altLang="zh-CN" dirty="0">
                <a:solidFill>
                  <a:srgbClr val="FF0000"/>
                </a:solidFill>
              </a:rPr>
              <a:t>/MZQ/MZQ_514_SNP.txt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2A417DBC-C8A0-4714-B2C4-000DA7CCF1B1}"/>
              </a:ext>
            </a:extLst>
          </p:cNvPr>
          <p:cNvSpPr/>
          <p:nvPr/>
        </p:nvSpPr>
        <p:spPr>
          <a:xfrm>
            <a:off x="4557932" y="140677"/>
            <a:ext cx="1744394" cy="714499"/>
          </a:xfrm>
          <a:prstGeom prst="wedgeRectCallout">
            <a:avLst>
              <a:gd name="adj1" fmla="val -86156"/>
              <a:gd name="adj2" fmla="val 1766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调取源文件路径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43548C45-B8C2-429A-ABED-2F6E26793B8C}"/>
              </a:ext>
            </a:extLst>
          </p:cNvPr>
          <p:cNvSpPr/>
          <p:nvPr/>
        </p:nvSpPr>
        <p:spPr>
          <a:xfrm>
            <a:off x="5555566" y="2366168"/>
            <a:ext cx="1493520" cy="739666"/>
          </a:xfrm>
          <a:prstGeom prst="wedgeRectCallout">
            <a:avLst>
              <a:gd name="adj1" fmla="val -155469"/>
              <a:gd name="adj2" fmla="val -45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调取结果文件路径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F286A3C0-B463-42E9-83E8-750FF9F3880E}"/>
              </a:ext>
            </a:extLst>
          </p:cNvPr>
          <p:cNvSpPr/>
          <p:nvPr/>
        </p:nvSpPr>
        <p:spPr>
          <a:xfrm>
            <a:off x="7805223" y="140676"/>
            <a:ext cx="1744394" cy="714499"/>
          </a:xfrm>
          <a:prstGeom prst="wedgeRectCallout">
            <a:avLst>
              <a:gd name="adj1" fmla="val 11425"/>
              <a:gd name="adj2" fmla="val 182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调取范围结束位置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849E852E-2648-4128-BE03-87708AB5BE80}"/>
              </a:ext>
            </a:extLst>
          </p:cNvPr>
          <p:cNvSpPr/>
          <p:nvPr/>
        </p:nvSpPr>
        <p:spPr>
          <a:xfrm>
            <a:off x="10522634" y="145419"/>
            <a:ext cx="1744394" cy="714499"/>
          </a:xfrm>
          <a:prstGeom prst="wedgeRectCallout">
            <a:avLst>
              <a:gd name="adj1" fmla="val -30511"/>
              <a:gd name="adj2" fmla="val 1766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调取范围起始位置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C5076E-F25C-4A66-B38A-FA95ED03EDF1}"/>
              </a:ext>
            </a:extLst>
          </p:cNvPr>
          <p:cNvSpPr txBox="1"/>
          <p:nvPr/>
        </p:nvSpPr>
        <p:spPr>
          <a:xfrm>
            <a:off x="288974" y="3262813"/>
            <a:ext cx="993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注意：只需修改调取源文件路径，注意染色体，所调取范围，所存储文件路径即可。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1187FA-6FD0-43FB-9712-32DFE05B061B}"/>
              </a:ext>
            </a:extLst>
          </p:cNvPr>
          <p:cNvSpPr txBox="1"/>
          <p:nvPr/>
        </p:nvSpPr>
        <p:spPr>
          <a:xfrm>
            <a:off x="288974" y="1102840"/>
            <a:ext cx="232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</a:rPr>
              <a:t>514SNP</a:t>
            </a:r>
            <a:r>
              <a:rPr lang="zh-CN" altLang="en-US" sz="2400" b="1" dirty="0">
                <a:solidFill>
                  <a:srgbClr val="FF0000"/>
                </a:solidFill>
              </a:rPr>
              <a:t>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7F1825-34B0-4E15-8527-18B59FEB3EDD}"/>
              </a:ext>
            </a:extLst>
          </p:cNvPr>
          <p:cNvSpPr txBox="1"/>
          <p:nvPr/>
        </p:nvSpPr>
        <p:spPr>
          <a:xfrm>
            <a:off x="288973" y="3845501"/>
            <a:ext cx="11614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其余数据调取类似，学会举一反三，如想调取</a:t>
            </a:r>
            <a:r>
              <a:rPr lang="en-US" altLang="zh-CN" sz="2400" b="1" dirty="0">
                <a:solidFill>
                  <a:srgbClr val="FF0000"/>
                </a:solidFill>
              </a:rPr>
              <a:t>777 SNP</a:t>
            </a:r>
            <a:r>
              <a:rPr lang="zh-CN" altLang="en-US" sz="2400" b="1" dirty="0">
                <a:solidFill>
                  <a:srgbClr val="FF0000"/>
                </a:solidFill>
              </a:rPr>
              <a:t>数据，改为下面的命令即可。实验室还有</a:t>
            </a:r>
            <a:r>
              <a:rPr lang="en-US" altLang="zh-CN" sz="2400" b="1" dirty="0">
                <a:solidFill>
                  <a:srgbClr val="FF0000"/>
                </a:solidFill>
              </a:rPr>
              <a:t>indel</a:t>
            </a:r>
            <a:r>
              <a:rPr lang="zh-CN" altLang="en-US" sz="2400" b="1" dirty="0">
                <a:solidFill>
                  <a:srgbClr val="FF0000"/>
                </a:solidFill>
              </a:rPr>
              <a:t>数据，野生稻数据，自己查阅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</a:rPr>
              <a:t>/home/</a:t>
            </a:r>
            <a:r>
              <a:rPr lang="en-US" altLang="zh-CN" sz="2400" dirty="0" err="1">
                <a:solidFill>
                  <a:srgbClr val="FF0000"/>
                </a:solidFill>
                <a:highlight>
                  <a:srgbClr val="FFFF00"/>
                </a:highlight>
              </a:rPr>
              <a:t>rggmb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</a:rPr>
              <a:t>/data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文件夹。</a:t>
            </a:r>
            <a:endParaRPr lang="zh-CN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B471A7-265A-4C84-87B6-670863317834}"/>
              </a:ext>
            </a:extLst>
          </p:cNvPr>
          <p:cNvSpPr/>
          <p:nvPr/>
        </p:nvSpPr>
        <p:spPr>
          <a:xfrm>
            <a:off x="481526" y="4860035"/>
            <a:ext cx="11421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cat /home/</a:t>
            </a:r>
            <a:r>
              <a:rPr lang="en-US" altLang="zh-CN" dirty="0" err="1"/>
              <a:t>rggmb</a:t>
            </a:r>
            <a:r>
              <a:rPr lang="en-US" altLang="zh-CN" dirty="0"/>
              <a:t>/data/777data/Rice.SNP.Chr6.new | </a:t>
            </a:r>
            <a:r>
              <a:rPr lang="en-US" altLang="zh-CN" dirty="0" err="1"/>
              <a:t>awk</a:t>
            </a:r>
            <a:r>
              <a:rPr lang="en-US" altLang="zh-CN" dirty="0"/>
              <a:t> '$2&lt;=</a:t>
            </a:r>
            <a:r>
              <a:rPr lang="en-US" altLang="zh-CN" dirty="0">
                <a:solidFill>
                  <a:srgbClr val="FF0000"/>
                </a:solidFill>
              </a:rPr>
              <a:t> 39828732</a:t>
            </a:r>
            <a:r>
              <a:rPr lang="en-US" altLang="zh-CN" dirty="0"/>
              <a:t> &amp;&amp; $2&gt;=</a:t>
            </a:r>
            <a:r>
              <a:rPr lang="en-US" altLang="zh-CN" dirty="0">
                <a:solidFill>
                  <a:srgbClr val="FF0000"/>
                </a:solidFill>
              </a:rPr>
              <a:t> 39826794</a:t>
            </a:r>
            <a:r>
              <a:rPr lang="en-US" altLang="zh-CN" dirty="0"/>
              <a:t>{print}’ &gt;</a:t>
            </a:r>
          </a:p>
          <a:p>
            <a:r>
              <a:rPr lang="en-US" altLang="zh-CN" dirty="0"/>
              <a:t> /</a:t>
            </a:r>
            <a:r>
              <a:rPr lang="en-US" altLang="zh-CN" dirty="0">
                <a:solidFill>
                  <a:srgbClr val="FF0000"/>
                </a:solidFill>
              </a:rPr>
              <a:t> home/</a:t>
            </a:r>
            <a:r>
              <a:rPr lang="en-US" altLang="zh-CN" dirty="0" err="1">
                <a:solidFill>
                  <a:srgbClr val="FF0000"/>
                </a:solidFill>
              </a:rPr>
              <a:t>Rice_yield</a:t>
            </a:r>
            <a:r>
              <a:rPr lang="en-US" altLang="zh-CN" dirty="0">
                <a:solidFill>
                  <a:srgbClr val="FF0000"/>
                </a:solidFill>
              </a:rPr>
              <a:t>/MZQ/MZQ_777</a:t>
            </a:r>
            <a:r>
              <a:rPr lang="en-US" altLang="zh-CN" dirty="0"/>
              <a:t>_SNP.txt</a:t>
            </a:r>
          </a:p>
        </p:txBody>
      </p:sp>
    </p:spTree>
    <p:extLst>
      <p:ext uri="{BB962C8B-B14F-4D97-AF65-F5344CB8AC3E}">
        <p14:creationId xmlns:p14="http://schemas.microsoft.com/office/powerpoint/2010/main" val="74038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CF49A0-DAB0-40ED-8E06-A0841E13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3" t="1658" r="53269" b="22752"/>
          <a:stretch/>
        </p:blipFill>
        <p:spPr>
          <a:xfrm>
            <a:off x="2171633" y="1148045"/>
            <a:ext cx="6843158" cy="44658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25B7D3-6551-40FD-879D-D19D06FB4D6A}"/>
              </a:ext>
            </a:extLst>
          </p:cNvPr>
          <p:cNvSpPr txBox="1"/>
          <p:nvPr/>
        </p:nvSpPr>
        <p:spPr>
          <a:xfrm>
            <a:off x="374423" y="358396"/>
            <a:ext cx="1011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3. </a:t>
            </a:r>
            <a:r>
              <a:rPr lang="zh-CN" altLang="en-US" sz="2000" b="1" dirty="0"/>
              <a:t>进入</a:t>
            </a:r>
            <a:r>
              <a:rPr lang="en-US" altLang="zh-CN" sz="2000" dirty="0">
                <a:solidFill>
                  <a:srgbClr val="FF0000"/>
                </a:solidFill>
              </a:rPr>
              <a:t>home/</a:t>
            </a:r>
            <a:r>
              <a:rPr lang="en-US" altLang="zh-CN" sz="2000" dirty="0" err="1">
                <a:solidFill>
                  <a:srgbClr val="FF0000"/>
                </a:solidFill>
              </a:rPr>
              <a:t>Rice_yield</a:t>
            </a:r>
            <a:r>
              <a:rPr lang="en-US" altLang="zh-CN" sz="2000" dirty="0">
                <a:solidFill>
                  <a:srgbClr val="FF0000"/>
                </a:solidFill>
              </a:rPr>
              <a:t>/MZQ</a:t>
            </a:r>
            <a:r>
              <a:rPr lang="zh-CN" altLang="en-US" sz="2000" dirty="0">
                <a:solidFill>
                  <a:srgbClr val="FF0000"/>
                </a:solidFill>
              </a:rPr>
              <a:t>文件夹，里面有刚才调出来的</a:t>
            </a:r>
            <a:r>
              <a:rPr lang="en-US" altLang="zh-CN" sz="2000" dirty="0">
                <a:solidFill>
                  <a:srgbClr val="FF0000"/>
                </a:solidFill>
              </a:rPr>
              <a:t>SNP</a:t>
            </a:r>
            <a:r>
              <a:rPr lang="zh-CN" altLang="en-US" sz="2000" dirty="0">
                <a:solidFill>
                  <a:srgbClr val="FF0000"/>
                </a:solidFill>
              </a:rPr>
              <a:t>数据，点击右键 </a:t>
            </a:r>
            <a:r>
              <a:rPr lang="en-US" altLang="zh-CN" sz="2000" dirty="0">
                <a:solidFill>
                  <a:srgbClr val="FF0000"/>
                </a:solidFill>
              </a:rPr>
              <a:t>download</a:t>
            </a:r>
            <a:r>
              <a:rPr lang="zh-CN" altLang="en-US" sz="2000" dirty="0">
                <a:solidFill>
                  <a:srgbClr val="FF0000"/>
                </a:solidFill>
              </a:rPr>
              <a:t>到自己电脑硬盘。</a:t>
            </a:r>
            <a:endParaRPr lang="zh-CN" altLang="en-US" sz="20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06EA5B-3F65-4778-914D-F196AB2937AA}"/>
              </a:ext>
            </a:extLst>
          </p:cNvPr>
          <p:cNvSpPr/>
          <p:nvPr/>
        </p:nvSpPr>
        <p:spPr>
          <a:xfrm>
            <a:off x="5367228" y="5525289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9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ABE571-175A-4176-B547-204149F9AE5D}"/>
              </a:ext>
            </a:extLst>
          </p:cNvPr>
          <p:cNvSpPr txBox="1"/>
          <p:nvPr/>
        </p:nvSpPr>
        <p:spPr>
          <a:xfrm>
            <a:off x="374423" y="358396"/>
            <a:ext cx="1011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4. </a:t>
            </a:r>
            <a:r>
              <a:rPr lang="zh-CN" altLang="en-US" sz="2000" b="1" dirty="0"/>
              <a:t>将 </a:t>
            </a:r>
            <a:r>
              <a:rPr lang="en-US" altLang="zh-CN" sz="2000" b="1" dirty="0"/>
              <a:t>snp.txt</a:t>
            </a:r>
            <a:r>
              <a:rPr lang="zh-CN" altLang="en-US" sz="2000" b="1" dirty="0"/>
              <a:t> 在</a:t>
            </a:r>
            <a:r>
              <a:rPr lang="en-US" altLang="zh-CN" sz="2000" b="1" dirty="0"/>
              <a:t>excel</a:t>
            </a:r>
            <a:r>
              <a:rPr lang="zh-CN" altLang="en-US" sz="2000" b="1" dirty="0"/>
              <a:t>里整理为</a:t>
            </a:r>
            <a:r>
              <a:rPr lang="en-US" altLang="zh-CN" sz="2000" b="1" dirty="0" err="1"/>
              <a:t>hmp</a:t>
            </a:r>
            <a:r>
              <a:rPr lang="zh-CN" altLang="en-US" sz="2000" b="1" dirty="0"/>
              <a:t>格式，然后再存为</a:t>
            </a:r>
            <a:r>
              <a:rPr lang="en-US" altLang="zh-CN" sz="2000" b="1" dirty="0"/>
              <a:t>txt</a:t>
            </a:r>
            <a:r>
              <a:rPr lang="zh-CN" altLang="en-US" sz="2000" b="1" dirty="0"/>
              <a:t>格式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A2828D-E2D3-4A03-AE3A-939B4EC6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22" y="1247944"/>
            <a:ext cx="10104355" cy="361228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3FF2C84-4931-4159-8974-EF5A064F92C3}"/>
              </a:ext>
            </a:extLst>
          </p:cNvPr>
          <p:cNvSpPr/>
          <p:nvPr/>
        </p:nvSpPr>
        <p:spPr>
          <a:xfrm>
            <a:off x="5367228" y="5525289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9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69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BAD968-D752-4249-B7AE-726F3B863A2F}"/>
              </a:ext>
            </a:extLst>
          </p:cNvPr>
          <p:cNvSpPr/>
          <p:nvPr/>
        </p:nvSpPr>
        <p:spPr>
          <a:xfrm>
            <a:off x="1204291" y="651518"/>
            <a:ext cx="9008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自动补充缺失数据：将兼并碱基均替换为</a:t>
            </a:r>
            <a:r>
              <a:rPr lang="en-US" altLang="zh-CN" dirty="0"/>
              <a:t>N, </a:t>
            </a:r>
            <a:r>
              <a:rPr lang="zh-CN" altLang="en-US" dirty="0"/>
              <a:t>打开</a:t>
            </a:r>
            <a:r>
              <a:rPr lang="en-US" altLang="zh-CN" dirty="0"/>
              <a:t>tassel</a:t>
            </a:r>
            <a:r>
              <a:rPr lang="zh-CN" altLang="en-US" dirty="0"/>
              <a:t>软件，先在“</a:t>
            </a:r>
            <a:r>
              <a:rPr lang="en-US" altLang="zh-CN" dirty="0"/>
              <a:t>data”</a:t>
            </a:r>
            <a:r>
              <a:rPr lang="zh-CN" altLang="en-US" dirty="0"/>
              <a:t>目录下</a:t>
            </a:r>
            <a:r>
              <a:rPr lang="en-US" altLang="zh-CN" dirty="0"/>
              <a:t>load </a:t>
            </a:r>
            <a:r>
              <a:rPr lang="zh-CN" altLang="en-US" dirty="0"/>
              <a:t>导入上一步保存的</a:t>
            </a:r>
            <a:r>
              <a:rPr lang="en-US" altLang="zh-CN" dirty="0"/>
              <a:t>txt</a:t>
            </a:r>
            <a:r>
              <a:rPr lang="zh-CN" altLang="en-US" dirty="0"/>
              <a:t>文件（图</a:t>
            </a:r>
            <a:r>
              <a:rPr lang="en-US" altLang="zh-CN" dirty="0"/>
              <a:t>10</a:t>
            </a:r>
            <a:r>
              <a:rPr lang="zh-CN" altLang="en-US" dirty="0"/>
              <a:t>），若能打开即说明上一步数据格式正确，可以进行下一步运算。点击菜单栏</a:t>
            </a:r>
            <a:r>
              <a:rPr lang="en-US" altLang="zh-CN" dirty="0"/>
              <a:t>impute</a:t>
            </a:r>
            <a:r>
              <a:rPr lang="zh-CN" altLang="en-US" dirty="0"/>
              <a:t>下的</a:t>
            </a:r>
            <a:r>
              <a:rPr lang="en-US" altLang="zh-CN" dirty="0"/>
              <a:t>LD </a:t>
            </a:r>
            <a:r>
              <a:rPr lang="en-US" altLang="zh-CN" dirty="0" err="1"/>
              <a:t>KNNi</a:t>
            </a:r>
            <a:r>
              <a:rPr lang="en-US" altLang="zh-CN" dirty="0"/>
              <a:t> IMPUTATION</a:t>
            </a:r>
            <a:r>
              <a:rPr lang="zh-CN" altLang="en-US" dirty="0"/>
              <a:t> （图</a:t>
            </a:r>
            <a:r>
              <a:rPr lang="en-US" altLang="zh-CN" dirty="0"/>
              <a:t>11</a:t>
            </a:r>
            <a:r>
              <a:rPr lang="zh-CN" altLang="en-US" dirty="0"/>
              <a:t>），</a:t>
            </a:r>
            <a:r>
              <a:rPr lang="en-US" altLang="zh-CN" dirty="0"/>
              <a:t> ,</a:t>
            </a:r>
            <a:r>
              <a:rPr lang="zh-CN" altLang="en-US" dirty="0"/>
              <a:t>弹出窗口，默认参数即可（图</a:t>
            </a:r>
            <a:r>
              <a:rPr lang="en-US" altLang="zh-CN" dirty="0"/>
              <a:t>12</a:t>
            </a:r>
            <a:r>
              <a:rPr lang="zh-CN" altLang="en-US" dirty="0"/>
              <a:t>），点击</a:t>
            </a:r>
            <a:r>
              <a:rPr lang="en-US" altLang="zh-CN" dirty="0"/>
              <a:t>OK</a:t>
            </a:r>
            <a:r>
              <a:rPr lang="zh-CN" altLang="en-US" dirty="0"/>
              <a:t>，即补充完毕（图</a:t>
            </a:r>
            <a:r>
              <a:rPr lang="en-US" altLang="zh-CN" dirty="0"/>
              <a:t>13</a:t>
            </a:r>
            <a:r>
              <a:rPr lang="zh-CN" altLang="en-US" dirty="0"/>
              <a:t>下），</a:t>
            </a:r>
            <a:r>
              <a:rPr lang="en-US" altLang="zh-CN" dirty="0"/>
              <a:t>data</a:t>
            </a:r>
            <a:r>
              <a:rPr lang="zh-CN" altLang="en-US" dirty="0"/>
              <a:t>菜单栏下导出数据即可。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5824FF-D213-4CAB-BBD1-F8EC8F15D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62" y="2097430"/>
            <a:ext cx="1733550" cy="20615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BE2A82-C4EB-4F6F-947E-F6085CC4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416" y="2083920"/>
            <a:ext cx="3676322" cy="17224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2BECF2-C041-440C-83DE-06FF5D66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913" y="2209641"/>
            <a:ext cx="3557588" cy="2222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E98CFE-282A-487B-9035-92EDF5ED2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287" y="4599048"/>
            <a:ext cx="3218001" cy="19263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C29594-5507-420E-BEBA-C266E2406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252" y="4188043"/>
            <a:ext cx="3676322" cy="219131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5155C02-EDE6-498F-9736-4D6B75DADDF1}"/>
              </a:ext>
            </a:extLst>
          </p:cNvPr>
          <p:cNvSpPr/>
          <p:nvPr/>
        </p:nvSpPr>
        <p:spPr>
          <a:xfrm>
            <a:off x="1581867" y="4188043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8BD74D-169F-4E84-8BE9-64AF652D8BCC}"/>
              </a:ext>
            </a:extLst>
          </p:cNvPr>
          <p:cNvSpPr/>
          <p:nvPr/>
        </p:nvSpPr>
        <p:spPr>
          <a:xfrm>
            <a:off x="4449728" y="4097477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11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159426-A24E-4208-B8D3-D71CC4714429}"/>
              </a:ext>
            </a:extLst>
          </p:cNvPr>
          <p:cNvSpPr/>
          <p:nvPr/>
        </p:nvSpPr>
        <p:spPr>
          <a:xfrm>
            <a:off x="4525194" y="650504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EBFF67-1AB2-47EC-A5B9-3DDB14706EFC}"/>
              </a:ext>
            </a:extLst>
          </p:cNvPr>
          <p:cNvSpPr/>
          <p:nvPr/>
        </p:nvSpPr>
        <p:spPr>
          <a:xfrm>
            <a:off x="9230423" y="637936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13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EBB4FE-C264-4716-BDA0-95662D7017E3}"/>
              </a:ext>
            </a:extLst>
          </p:cNvPr>
          <p:cNvSpPr txBox="1"/>
          <p:nvPr/>
        </p:nvSpPr>
        <p:spPr>
          <a:xfrm>
            <a:off x="11516213" y="2505670"/>
            <a:ext cx="474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补充前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6810AB-C389-4230-AAD9-6B435D994F3D}"/>
              </a:ext>
            </a:extLst>
          </p:cNvPr>
          <p:cNvSpPr txBox="1"/>
          <p:nvPr/>
        </p:nvSpPr>
        <p:spPr>
          <a:xfrm>
            <a:off x="11452199" y="4822036"/>
            <a:ext cx="474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补充后</a:t>
            </a:r>
          </a:p>
        </p:txBody>
      </p:sp>
    </p:spTree>
    <p:extLst>
      <p:ext uri="{BB962C8B-B14F-4D97-AF65-F5344CB8AC3E}">
        <p14:creationId xmlns:p14="http://schemas.microsoft.com/office/powerpoint/2010/main" val="285658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94370B-970D-48F3-89FD-FC4FB7A83EE3}"/>
              </a:ext>
            </a:extLst>
          </p:cNvPr>
          <p:cNvSpPr/>
          <p:nvPr/>
        </p:nvSpPr>
        <p:spPr>
          <a:xfrm>
            <a:off x="810301" y="383889"/>
            <a:ext cx="105713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手动补充缺失数据：自动补充完还有缺失的数据，还需要在</a:t>
            </a:r>
            <a:r>
              <a:rPr lang="en-US" altLang="zh-CN" dirty="0"/>
              <a:t>excel</a:t>
            </a:r>
            <a:r>
              <a:rPr lang="zh-CN" altLang="en-US" dirty="0"/>
              <a:t>里根据相邻位置共连锁原则进行手动补充。补充完毕后即可进行单倍型分析。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电脑安装</a:t>
            </a:r>
            <a:r>
              <a:rPr lang="en-US" altLang="zh-CN" dirty="0" err="1"/>
              <a:t>perl</a:t>
            </a:r>
            <a:r>
              <a:rPr lang="zh-CN" altLang="en-US" dirty="0"/>
              <a:t>，在</a:t>
            </a:r>
            <a:r>
              <a:rPr lang="en-US" altLang="zh-CN" dirty="0"/>
              <a:t>dos</a:t>
            </a:r>
            <a:r>
              <a:rPr lang="zh-CN" altLang="en-US" dirty="0"/>
              <a:t>命令窗口下进入自己文件夹，运行如图</a:t>
            </a:r>
            <a:r>
              <a:rPr lang="en-US" altLang="zh-CN" dirty="0"/>
              <a:t>14</a:t>
            </a:r>
            <a:r>
              <a:rPr lang="zh-CN" altLang="en-US" dirty="0"/>
              <a:t>的命令，将</a:t>
            </a:r>
            <a:r>
              <a:rPr lang="en-US" altLang="zh-CN" dirty="0"/>
              <a:t>SNP</a:t>
            </a:r>
            <a:r>
              <a:rPr lang="zh-CN" altLang="en-US" dirty="0"/>
              <a:t>数据转换为</a:t>
            </a:r>
            <a:r>
              <a:rPr lang="en-US" altLang="zh-CN" dirty="0" err="1"/>
              <a:t>fasta</a:t>
            </a:r>
            <a:r>
              <a:rPr lang="zh-CN" altLang="en-US" dirty="0"/>
              <a:t>格式。</a:t>
            </a:r>
            <a:endParaRPr lang="en-US" altLang="zh-CN" dirty="0"/>
          </a:p>
          <a:p>
            <a:r>
              <a:rPr lang="en-US" altLang="zh-CN" dirty="0"/>
              <a:t>7. DNAsp5 </a:t>
            </a:r>
            <a:r>
              <a:rPr lang="zh-CN" altLang="en-US" dirty="0"/>
              <a:t>分析单倍型即可，同时计算各种单倍型的表型。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4353F5-4ED1-4884-9593-E375243FA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3" y="2398551"/>
            <a:ext cx="5791200" cy="27336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BB7ED8-6DD0-45B0-822B-2D2406E6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534" y="2398551"/>
            <a:ext cx="5290605" cy="2598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8686A2-383B-47F1-A1D9-EBAC6A6515D6}"/>
              </a:ext>
            </a:extLst>
          </p:cNvPr>
          <p:cNvSpPr/>
          <p:nvPr/>
        </p:nvSpPr>
        <p:spPr>
          <a:xfrm>
            <a:off x="2840774" y="531999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14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71F16D-ADE4-405F-B74A-41969810632F}"/>
              </a:ext>
            </a:extLst>
          </p:cNvPr>
          <p:cNvSpPr/>
          <p:nvPr/>
        </p:nvSpPr>
        <p:spPr>
          <a:xfrm>
            <a:off x="7308696" y="531999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15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828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1A030-A557-4736-853F-FE70FAC18FA7}"/>
              </a:ext>
            </a:extLst>
          </p:cNvPr>
          <p:cNvSpPr txBox="1">
            <a:spLocks/>
          </p:cNvSpPr>
          <p:nvPr/>
        </p:nvSpPr>
        <p:spPr>
          <a:xfrm>
            <a:off x="4294924" y="185535"/>
            <a:ext cx="4572000" cy="770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FF0000"/>
                </a:solidFill>
              </a:rPr>
              <a:t>三、系统发生树分析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614A1E-9404-42D4-850B-E87ADBA6DBDB}"/>
              </a:ext>
            </a:extLst>
          </p:cNvPr>
          <p:cNvSpPr/>
          <p:nvPr/>
        </p:nvSpPr>
        <p:spPr>
          <a:xfrm>
            <a:off x="810301" y="1151534"/>
            <a:ext cx="105713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单倍型分析时候一般可以去掉材料数少的单倍型，但是做系统发生树的时候一般保留所有的单倍型。并且一定要有野生稻的数据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整理好数据后在</a:t>
            </a:r>
            <a:r>
              <a:rPr lang="en-US" altLang="zh-CN" dirty="0"/>
              <a:t>DOS</a:t>
            </a:r>
            <a:r>
              <a:rPr lang="zh-CN" altLang="en-US" dirty="0"/>
              <a:t>窗口运行命令转换为</a:t>
            </a:r>
            <a:r>
              <a:rPr lang="en-US" altLang="zh-CN" dirty="0" err="1"/>
              <a:t>fasta</a:t>
            </a:r>
            <a:r>
              <a:rPr lang="zh-CN" altLang="en-US" dirty="0"/>
              <a:t>格式</a:t>
            </a:r>
            <a:r>
              <a:rPr lang="en-US" altLang="zh-CN" dirty="0"/>
              <a:t>.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用</a:t>
            </a:r>
            <a:r>
              <a:rPr lang="en-US" altLang="zh-CN" dirty="0"/>
              <a:t>MEGA 6</a:t>
            </a:r>
            <a:r>
              <a:rPr lang="zh-CN" altLang="en-US" dirty="0"/>
              <a:t>软件，点击</a:t>
            </a:r>
            <a:r>
              <a:rPr lang="en-US" altLang="zh-CN" dirty="0"/>
              <a:t>file</a:t>
            </a:r>
            <a:r>
              <a:rPr lang="zh-CN" altLang="en-US" dirty="0"/>
              <a:t>菜单栏下的</a:t>
            </a:r>
            <a:r>
              <a:rPr lang="en-US" altLang="zh-CN" dirty="0"/>
              <a:t>Convert File format to MEGA , </a:t>
            </a:r>
            <a:r>
              <a:rPr lang="zh-CN" altLang="en-US" dirty="0"/>
              <a:t>生成*</a:t>
            </a:r>
            <a:r>
              <a:rPr lang="en-US" altLang="zh-CN" dirty="0"/>
              <a:t>.meg</a:t>
            </a:r>
            <a:r>
              <a:rPr lang="zh-CN" altLang="en-US" dirty="0"/>
              <a:t>格式文件</a:t>
            </a:r>
            <a:r>
              <a:rPr lang="en-US" altLang="zh-CN" dirty="0"/>
              <a:t>(</a:t>
            </a:r>
            <a:r>
              <a:rPr lang="zh-CN" altLang="en-US" dirty="0"/>
              <a:t>图</a:t>
            </a:r>
            <a:r>
              <a:rPr lang="en-US" altLang="zh-CN" dirty="0"/>
              <a:t>16)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AutoNum type="arabicPeriod" startAt="4"/>
            </a:pPr>
            <a:r>
              <a:rPr lang="zh-CN" altLang="en-US" dirty="0"/>
              <a:t>用</a:t>
            </a:r>
            <a:r>
              <a:rPr lang="en-US" altLang="zh-CN" dirty="0"/>
              <a:t>MEGA 6</a:t>
            </a:r>
            <a:r>
              <a:rPr lang="zh-CN" altLang="en-US" dirty="0"/>
              <a:t>软件打开“</a:t>
            </a:r>
            <a:r>
              <a:rPr lang="en-US" altLang="zh-CN" dirty="0"/>
              <a:t>Phylogeny”</a:t>
            </a:r>
            <a:r>
              <a:rPr lang="zh-CN" altLang="en-US" dirty="0"/>
              <a:t>菜单下的“</a:t>
            </a:r>
            <a:r>
              <a:rPr lang="en-US" altLang="zh-CN" dirty="0"/>
              <a:t>Construct/Test Neighbor-Joining Tree”</a:t>
            </a:r>
            <a:r>
              <a:rPr lang="zh-CN" altLang="en-US" dirty="0"/>
              <a:t>，导入*</a:t>
            </a:r>
            <a:r>
              <a:rPr lang="en-US" altLang="zh-CN" dirty="0"/>
              <a:t>.meg</a:t>
            </a:r>
            <a:r>
              <a:rPr lang="zh-CN" altLang="en-US" dirty="0"/>
              <a:t>格式的文件，参数设置如图</a:t>
            </a:r>
            <a:r>
              <a:rPr lang="en-US" altLang="zh-CN" dirty="0"/>
              <a:t>18</a:t>
            </a:r>
            <a:r>
              <a:rPr lang="zh-CN" altLang="en-US" dirty="0"/>
              <a:t>，运行完保存结果即可。</a:t>
            </a:r>
            <a:endParaRPr lang="en-US" altLang="zh-CN" dirty="0"/>
          </a:p>
          <a:p>
            <a:pPr marL="342900" indent="-342900">
              <a:buAutoNum type="arabicPeriod" startAt="4"/>
            </a:pPr>
            <a:r>
              <a:rPr lang="zh-CN" altLang="en-US" dirty="0"/>
              <a:t>导出运行结果，在</a:t>
            </a:r>
            <a:r>
              <a:rPr lang="en-US" altLang="zh-CN" dirty="0" err="1"/>
              <a:t>evolview</a:t>
            </a:r>
            <a:r>
              <a:rPr lang="zh-CN" altLang="en-US" dirty="0"/>
              <a:t>网站进行美化，调整颜色等。</a:t>
            </a:r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38722A-8959-442B-9E72-73530635EB12}"/>
              </a:ext>
            </a:extLst>
          </p:cNvPr>
          <p:cNvGrpSpPr/>
          <p:nvPr/>
        </p:nvGrpSpPr>
        <p:grpSpPr>
          <a:xfrm>
            <a:off x="3183467" y="3495881"/>
            <a:ext cx="3182412" cy="2210585"/>
            <a:chOff x="5802491" y="3189631"/>
            <a:chExt cx="3182412" cy="221058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4D7B985-5802-4956-9555-871C0CC4F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71" r="77992" b="73340"/>
            <a:stretch/>
          </p:blipFill>
          <p:spPr>
            <a:xfrm>
              <a:off x="5802491" y="3189631"/>
              <a:ext cx="3182412" cy="184125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EB7B030-36EC-45C7-B2B6-5B2F6F213B45}"/>
                </a:ext>
              </a:extLst>
            </p:cNvPr>
            <p:cNvSpPr/>
            <p:nvPr/>
          </p:nvSpPr>
          <p:spPr>
            <a:xfrm>
              <a:off x="6766829" y="5030884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图</a:t>
              </a:r>
              <a:r>
                <a:rPr lang="en-US" altLang="zh-CN" b="1" dirty="0">
                  <a:solidFill>
                    <a:srgbClr val="FF0000"/>
                  </a:solidFill>
                </a:rPr>
                <a:t>17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56C2A7F-1023-4132-AF69-64061FA7E4FB}"/>
              </a:ext>
            </a:extLst>
          </p:cNvPr>
          <p:cNvGrpSpPr/>
          <p:nvPr/>
        </p:nvGrpSpPr>
        <p:grpSpPr>
          <a:xfrm>
            <a:off x="448360" y="3459858"/>
            <a:ext cx="2735107" cy="3152422"/>
            <a:chOff x="448360" y="3459858"/>
            <a:chExt cx="2735107" cy="315242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592F990-58AC-4DC3-BB1A-A3AD5BFCD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99" t="-2018" r="92732" b="72464"/>
            <a:stretch/>
          </p:blipFill>
          <p:spPr>
            <a:xfrm>
              <a:off x="448360" y="3459858"/>
              <a:ext cx="2735107" cy="315242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2BD0B19-A976-45A5-ADDC-92E5CAE22FA8}"/>
                </a:ext>
              </a:extLst>
            </p:cNvPr>
            <p:cNvSpPr/>
            <p:nvPr/>
          </p:nvSpPr>
          <p:spPr>
            <a:xfrm>
              <a:off x="1479923" y="5810194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图</a:t>
              </a:r>
              <a:r>
                <a:rPr lang="en-US" altLang="zh-CN" b="1" dirty="0">
                  <a:solidFill>
                    <a:srgbClr val="FF0000"/>
                  </a:solidFill>
                </a:rPr>
                <a:t>16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031A13F-6EDA-49F1-BF80-1CA133BE2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476" y="2798443"/>
            <a:ext cx="4032048" cy="387402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C5AE455-0AD5-4914-9251-3AA7EAFE332E}"/>
              </a:ext>
            </a:extLst>
          </p:cNvPr>
          <p:cNvSpPr/>
          <p:nvPr/>
        </p:nvSpPr>
        <p:spPr>
          <a:xfrm>
            <a:off x="10861131" y="562552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图</a:t>
            </a:r>
            <a:r>
              <a:rPr lang="en-US" altLang="zh-CN" b="1" dirty="0">
                <a:solidFill>
                  <a:srgbClr val="FF0000"/>
                </a:solidFill>
              </a:rPr>
              <a:t>18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8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961</Words>
  <Application>Microsoft Office PowerPoint</Application>
  <PresentationFormat>宽屏</PresentationFormat>
  <Paragraphs>62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服务器登陆</dc:title>
  <dc:creator>zhang zhanying</dc:creator>
  <cp:lastModifiedBy>zhang zhanying</cp:lastModifiedBy>
  <cp:revision>19</cp:revision>
  <dcterms:created xsi:type="dcterms:W3CDTF">2019-07-15T07:08:15Z</dcterms:created>
  <dcterms:modified xsi:type="dcterms:W3CDTF">2019-07-18T00:18:47Z</dcterms:modified>
</cp:coreProperties>
</file>